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  <a:srgbClr val="660066"/>
    <a:srgbClr val="008000"/>
    <a:srgbClr val="006699"/>
    <a:srgbClr val="CC0000"/>
    <a:srgbClr val="3333FF"/>
    <a:srgbClr val="CC3399"/>
    <a:srgbClr val="006666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C96C47-2123-4254-9A63-16316765DC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830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6629400" cy="30670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6633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 sz="6600" b="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10000"/>
            <a:ext cx="6629400" cy="17526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CC3399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447800" y="6381750"/>
            <a:ext cx="1219200" cy="476250"/>
          </a:xfrm>
        </p:spPr>
        <p:txBody>
          <a:bodyPr/>
          <a:lstStyle>
            <a:lvl1pPr algn="l">
              <a:defRPr/>
            </a:lvl1pPr>
          </a:lstStyle>
          <a:p>
            <a:fld id="{0E4A58C7-2A22-47E8-AFD1-7C99129EC90D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381750"/>
            <a:ext cx="3962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F5A458-87BD-4FA7-AE12-BF5955BBB9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E725EB-F4CD-4126-A5F1-23F789BDDA1E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A2060-660D-4ACD-98F0-0A8EA1F09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647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74638"/>
            <a:ext cx="18669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38"/>
            <a:ext cx="54483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477780-66E9-46AA-963D-AE81668E76F9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11826-6663-4BC2-832B-65F4591A8A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730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885A2A-85CD-47C4-A005-C7D763754063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7F5CC-4F8D-4C59-A5AE-1FFC0D209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36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97927C-7F67-454D-8E66-54E20857D89F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E293B-8F0F-4228-955F-128445C1FA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35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86A709-A2F1-4579-B446-1C3636471EF6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F3490-23CB-4556-A457-1380EFB91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00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188321-D797-44A6-B449-471DD137C921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FB8BA-3E19-4110-986C-8FD06D2C30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9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2B178-37A3-47A5-823E-39FFAB768424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5DBEC-35D6-4C1F-84EB-C2CFE237FE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506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8839E7-3414-4424-A0CC-BDC2889A754C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11B07-CA20-48C7-BCFB-2D3FA8648C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686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DB81A2-3B70-428A-B356-5CF7B81D61C5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ABEA7-3789-4D9F-9EFB-EDA2AEDFBE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85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646554-6044-4CB4-8B53-30F56CC277DA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C211A-12F7-44BD-8D29-448A0699B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90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463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467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1F809A4B-FEEB-4B67-84CE-1858AFAA1BF4}" type="datetime1">
              <a:rPr lang="en-US" altLang="en-US"/>
              <a:pPr/>
              <a:t>1/6/2014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381750"/>
            <a:ext cx="533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81750"/>
            <a:ext cx="1219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CC3399"/>
                </a:solidFill>
              </a:defRPr>
            </a:lvl1pPr>
          </a:lstStyle>
          <a:p>
            <a:fld id="{2AB313E2-8CCB-4823-B0DC-2E4AD6CD29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C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3399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6629400" cy="3962400"/>
          </a:xfrm>
        </p:spPr>
        <p:txBody>
          <a:bodyPr/>
          <a:lstStyle/>
          <a:p>
            <a:pPr algn="ctr"/>
            <a:r>
              <a:rPr lang="en-US" altLang="en-US" b="1" dirty="0" smtClean="0">
                <a:latin typeface="Century Gothic" pitchFamily="34" charset="0"/>
              </a:rPr>
              <a:t>CAHSEE</a:t>
            </a:r>
            <a:br>
              <a:rPr lang="en-US" altLang="en-US" b="1" dirty="0" smtClean="0">
                <a:latin typeface="Century Gothic" pitchFamily="34" charset="0"/>
              </a:rPr>
            </a:br>
            <a:r>
              <a:rPr lang="en-US" altLang="en-US" b="1" dirty="0" smtClean="0">
                <a:latin typeface="Century Gothic" pitchFamily="34" charset="0"/>
              </a:rPr>
              <a:t>Test Taking Skills Foldable</a:t>
            </a:r>
            <a:endParaRPr lang="en-US" altLang="en-US" b="1" dirty="0">
              <a:latin typeface="Century Gothic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5029200"/>
            <a:ext cx="6629400" cy="533400"/>
          </a:xfrm>
        </p:spPr>
        <p:txBody>
          <a:bodyPr/>
          <a:lstStyle/>
          <a:p>
            <a:pPr algn="ctr"/>
            <a:r>
              <a:rPr lang="en-US" altLang="en-US" dirty="0" smtClean="0">
                <a:latin typeface="Century Gothic" pitchFamily="34" charset="0"/>
              </a:rPr>
              <a:t>Page 2</a:t>
            </a:r>
            <a:endParaRPr lang="en-US" altLang="en-US" dirty="0"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304800" y="6857999"/>
            <a:ext cx="2133600" cy="45719"/>
          </a:xfrm>
        </p:spPr>
        <p:txBody>
          <a:bodyPr/>
          <a:lstStyle/>
          <a:p>
            <a:fld id="{F7468B04-18BF-4B06-8C5E-A11F648D1509}" type="datetime1">
              <a:rPr lang="en-US" altLang="en-US"/>
              <a:pPr/>
              <a:t>1/6/2014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863254"/>
            <a:ext cx="5334000" cy="166195"/>
          </a:xfrm>
        </p:spPr>
        <p:txBody>
          <a:bodyPr/>
          <a:lstStyle/>
          <a:p>
            <a:r>
              <a:rPr lang="en-US" altLang="en-US" dirty="0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00800"/>
            <a:ext cx="1219200" cy="457200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467600" cy="487362"/>
          </a:xfrm>
        </p:spPr>
        <p:txBody>
          <a:bodyPr/>
          <a:lstStyle/>
          <a:p>
            <a:endParaRPr lang="en-US" alt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4029" y="767255"/>
            <a:ext cx="8251371" cy="5862145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9576"/>
              </p:ext>
            </p:extLst>
          </p:nvPr>
        </p:nvGraphicFramePr>
        <p:xfrm>
          <a:off x="838200" y="76199"/>
          <a:ext cx="7848600" cy="6766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51432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Skill #1:  The 6 Step Start Up…</a:t>
                      </a:r>
                    </a:p>
                    <a:p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Why? 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In order to keep you engaged while reading</a:t>
                      </a:r>
                      <a:r>
                        <a:rPr lang="en-US" b="0" i="1" baseline="0" dirty="0" smtClean="0">
                          <a:solidFill>
                            <a:schemeClr val="tx1"/>
                          </a:solidFill>
                        </a:rPr>
                        <a:t> the text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How?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Skim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the title and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Predict topic of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Read 1</a:t>
                      </a:r>
                      <a:r>
                        <a:rPr lang="en-US" sz="1600" b="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and last paragraphs or sentences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Make a new prediction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Scan question stems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Make final prediction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8000"/>
                          </a:solidFill>
                        </a:rPr>
                        <a:t>Skill #2:  Question the Question…</a:t>
                      </a:r>
                    </a:p>
                    <a:p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Why?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</a:rPr>
                        <a:t>Knowing</a:t>
                      </a:r>
                      <a:r>
                        <a:rPr lang="en-US" b="0" i="1" baseline="0" dirty="0" smtClean="0">
                          <a:solidFill>
                            <a:schemeClr val="tx1"/>
                          </a:solidFill>
                        </a:rPr>
                        <a:t> what the ?? Is asking you to do sets a purpose for reading.</a:t>
                      </a:r>
                      <a:endParaRPr lang="en-US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How?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Question what the ?? Is asking you to do.</a:t>
                      </a:r>
                    </a:p>
                    <a:p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For example: 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“This question is asking me to (use an academic verb:  analyze, define, explain, etc.)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5223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660066"/>
                          </a:solidFill>
                        </a:rPr>
                        <a:t>Skill</a:t>
                      </a:r>
                      <a:r>
                        <a:rPr lang="en-US" b="1" baseline="0" dirty="0" smtClean="0">
                          <a:solidFill>
                            <a:srgbClr val="660066"/>
                          </a:solidFill>
                        </a:rPr>
                        <a:t> #3:  Mark the text</a:t>
                      </a:r>
                    </a:p>
                    <a:p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Why?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Marking the text engages you with the ?? Forces you to closely analyze 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How?</a:t>
                      </a:r>
                      <a:r>
                        <a:rPr lang="en-US" b="1" baseline="0" dirty="0" smtClean="0"/>
                        <a:t>  </a:t>
                      </a:r>
                      <a:r>
                        <a:rPr lang="en-US" baseline="0" dirty="0" smtClean="0"/>
                        <a:t>Circle and define key terms like “theme” or “conflict”</a:t>
                      </a:r>
                    </a:p>
                    <a:p>
                      <a:r>
                        <a:rPr lang="en-US" baseline="0" dirty="0" smtClean="0"/>
                        <a:t>~underline negative words </a:t>
                      </a:r>
                      <a:r>
                        <a:rPr lang="en-US" i="1" baseline="0" dirty="0" smtClean="0">
                          <a:solidFill>
                            <a:srgbClr val="0000CC"/>
                          </a:solidFill>
                        </a:rPr>
                        <a:t>(no, not…</a:t>
                      </a:r>
                      <a:r>
                        <a:rPr lang="en-US" i="1" baseline="0" dirty="0" err="1" smtClean="0">
                          <a:solidFill>
                            <a:srgbClr val="0000CC"/>
                          </a:solidFill>
                        </a:rPr>
                        <a:t>etc</a:t>
                      </a:r>
                      <a:r>
                        <a:rPr lang="en-US" i="1" baseline="0" dirty="0" smtClean="0">
                          <a:solidFill>
                            <a:srgbClr val="0000CC"/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/>
                        <a:t>~double underline qualifying words </a:t>
                      </a:r>
                      <a:r>
                        <a:rPr lang="en-US" i="1" baseline="0" dirty="0" smtClean="0">
                          <a:solidFill>
                            <a:srgbClr val="0000CC"/>
                          </a:solidFill>
                        </a:rPr>
                        <a:t>(best, least…</a:t>
                      </a:r>
                      <a:r>
                        <a:rPr lang="en-US" i="1" baseline="0" dirty="0" err="1" smtClean="0">
                          <a:solidFill>
                            <a:srgbClr val="0000CC"/>
                          </a:solidFill>
                        </a:rPr>
                        <a:t>etc</a:t>
                      </a:r>
                      <a:r>
                        <a:rPr lang="en-US" i="1" baseline="0" dirty="0" smtClean="0">
                          <a:solidFill>
                            <a:srgbClr val="0000CC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66"/>
                          </a:solidFill>
                        </a:rPr>
                        <a:t>Skill #4:  50/50</a:t>
                      </a:r>
                    </a:p>
                    <a:p>
                      <a:r>
                        <a:rPr lang="en-US" b="1" dirty="0" smtClean="0">
                          <a:solidFill>
                            <a:srgbClr val="FF0066"/>
                          </a:solidFill>
                        </a:rPr>
                        <a:t>**Process</a:t>
                      </a:r>
                      <a:r>
                        <a:rPr lang="en-US" b="1" baseline="0" dirty="0" smtClean="0">
                          <a:solidFill>
                            <a:srgbClr val="FF0066"/>
                          </a:solidFill>
                        </a:rPr>
                        <a:t> of Elimination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sz="1800" b="1" baseline="0" dirty="0" smtClean="0"/>
                        <a:t>Why?  </a:t>
                      </a:r>
                      <a:r>
                        <a:rPr lang="en-US" baseline="0" dirty="0" smtClean="0"/>
                        <a:t>If you can eliminate 2 answers, your chances of choosing the correct answer increase.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How?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Cross</a:t>
                      </a:r>
                      <a:r>
                        <a:rPr lang="en-US" baseline="0" dirty="0" smtClean="0"/>
                        <a:t> out the 2 answers you know are wrong in order to improve your chances of answering correctly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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son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Jetsons</Template>
  <TotalTime>82</TotalTime>
  <Words>226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Jetsons</vt:lpstr>
      <vt:lpstr>CAHSEE Test Taking Skills Foldable</vt:lpstr>
      <vt:lpstr>PowerPoint Presentation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CAHSEE Test Taking Skills Foldable</dc:title>
  <dc:creator>Jenn Flory</dc:creator>
  <cp:lastModifiedBy>Jenn Flory</cp:lastModifiedBy>
  <cp:revision>6</cp:revision>
  <dcterms:created xsi:type="dcterms:W3CDTF">2014-01-06T23:48:13Z</dcterms:created>
  <dcterms:modified xsi:type="dcterms:W3CDTF">2014-01-07T01:11:00Z</dcterms:modified>
</cp:coreProperties>
</file>